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04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833" autoAdjust="0"/>
    <p:restoredTop sz="94660"/>
  </p:normalViewPr>
  <p:slideViewPr>
    <p:cSldViewPr snapToGrid="0">
      <p:cViewPr varScale="1">
        <p:scale>
          <a:sx n="78" d="100"/>
          <a:sy n="78" d="100"/>
        </p:scale>
        <p:origin x="-90" y="-8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797F077-176F-FF16-106F-E922C8F5CC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DF2F1356-D1A6-676C-88F9-8C235A549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68342DE-95E8-50AC-D679-56D7B2257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4256-E50F-4DA6-9998-4B91B1397380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123772DC-03C1-9299-7AEE-A43955238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7E76437-57AE-7EC9-BBD6-EED8F5FF5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91B9-626A-4B06-98D2-9120551D04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038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3047243-EEF0-32FB-D64D-5396365E0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763EB1E0-7E64-774A-4D2E-6493A1E59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B2ACC49-2CAE-F5B9-A638-9334FF2D6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4256-E50F-4DA6-9998-4B91B1397380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D167FB77-2B59-4B7F-0F4E-4A65313B7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40F95A89-B104-1655-7BC0-0E6177B3A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91B9-626A-4B06-98D2-9120551D04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354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58455B68-EEE5-3BE8-E154-97FCA51391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527478D3-7300-6538-0450-45D17AE9A9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9B71983-2BD8-786C-6AC1-0710D0A2D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4256-E50F-4DA6-9998-4B91B1397380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33965DCD-A31C-399E-BDCC-EAFC68714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CC693EB-31BF-E9BA-8DE7-E3BD4B322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91B9-626A-4B06-98D2-9120551D04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511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C873BF4-D367-F382-F186-39DE865E1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C7F10D7-F9C7-CB23-746D-AC6963D43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1667A075-2C9C-282F-E8F6-A3F42E682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4256-E50F-4DA6-9998-4B91B1397380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A2C465F-1E68-84E4-498F-0997826BB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040A632-5188-7DB4-2566-FC1161BDE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91B9-626A-4B06-98D2-9120551D04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58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8F7A709-FDAD-9868-A279-311E1C006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6659215A-27BE-1E61-FC22-3489A7CA6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B3D55A57-9C4C-E0F1-CDE5-DEF959F0B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4256-E50F-4DA6-9998-4B91B1397380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4E68D91-7258-1DCF-7688-D828D8EC1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C1EA4FB-AF11-BAAF-AEDD-CB762D769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91B9-626A-4B06-98D2-9120551D04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40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D5C10BE-89B5-F986-2B76-37AA0EC17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DD42378-9953-EFAD-B476-579EEFC901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93A3A3D5-8C3A-021E-ED88-9D962401B2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95227D78-80E7-6B78-2603-46CE5ABD7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4256-E50F-4DA6-9998-4B91B1397380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FBF853F7-06DF-FA91-AA48-81F1E2957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4DA95CFB-D166-CA30-F3F5-48B1C1E6E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91B9-626A-4B06-98D2-9120551D04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120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A59CBCE-7F5E-B542-9898-3101467E8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4271E30D-1CE6-9A27-4799-E1D1028D5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83FAB439-F71D-C7D8-B341-1A00C257E0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46E0092C-BDA2-AF09-7F1E-C57E7B0F98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9E1C43B2-7012-4A4A-1DC1-35AC4EB40C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A213B5CE-644A-5A67-5691-E13196B33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4256-E50F-4DA6-9998-4B91B1397380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BF8A196E-4826-A32D-62EB-EA13E8875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718CE384-317B-BA47-5BE1-D054E8406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91B9-626A-4B06-98D2-9120551D04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526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B4C8F91-A749-F38C-B5D9-F1FE44867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BF8A02BD-B056-E915-9251-E63B53D25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4256-E50F-4DA6-9998-4B91B1397380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5778715B-C774-CE00-AA63-C569C97E0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E5236C0E-C262-55BE-61CD-5C7BD7DB2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91B9-626A-4B06-98D2-9120551D04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072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DC0022A4-7977-1B65-39E8-3FB87DB7D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4256-E50F-4DA6-9998-4B91B1397380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2D5CE5B6-749D-9ED0-2C9D-270F31AEB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422C9C4B-C360-6341-CF28-132438669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91B9-626A-4B06-98D2-9120551D04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172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5D0D39E-DBF4-07B5-2820-E913F789C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4B057D8-A72B-AD4D-2808-AF4CBAE3C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8E9D4060-DA8C-816A-7897-1533F1CA5F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86131B1C-89B0-27EE-D8BC-2A00E66BD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4256-E50F-4DA6-9998-4B91B1397380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FE8F1551-FB8B-DB15-DD86-17E6190A5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3CC87EFE-D743-2D5D-415B-9D4749C15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91B9-626A-4B06-98D2-9120551D04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4786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2B2D1F0-CE60-CE77-95B3-4B89576F2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71D1C335-4CC8-8DBB-E8BF-E2B44E4911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28DD9E5B-7CBA-1474-92F1-2100E4DE9A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45D0C1F0-BD20-C53E-46A0-80FDBADD7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4256-E50F-4DA6-9998-4B91B1397380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D773ABDE-55B4-01A5-EB9C-E618A5267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831DEA12-F75B-8A04-4C97-1F3E09E11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91B9-626A-4B06-98D2-9120551D04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1960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8085DDED-7B11-590E-0FFC-2CE7F4A0F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2F45B819-C67E-57AE-503A-2F13E9D3E5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65C66B3-D1C7-5C99-8A3A-FCFAA69C02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24256-E50F-4DA6-9998-4B91B1397380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FBC24F0-3822-D54E-F777-65D7E09B4F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253DDA9-0671-C752-4FDD-DFC365885F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F91B9-626A-4B06-98D2-9120551D04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7867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 : coins arrondis 34">
            <a:extLst>
              <a:ext uri="{FF2B5EF4-FFF2-40B4-BE49-F238E27FC236}">
                <a16:creationId xmlns:a16="http://schemas.microsoft.com/office/drawing/2014/main" xmlns="" id="{C42070DB-9861-13F0-298B-EC8812FA1C97}"/>
              </a:ext>
            </a:extLst>
          </p:cNvPr>
          <p:cNvSpPr/>
          <p:nvPr/>
        </p:nvSpPr>
        <p:spPr>
          <a:xfrm>
            <a:off x="8237899" y="4632894"/>
            <a:ext cx="3849490" cy="206722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F42121F6-0020-B361-EEB6-743B0C363500}"/>
              </a:ext>
            </a:extLst>
          </p:cNvPr>
          <p:cNvSpPr txBox="1"/>
          <p:nvPr/>
        </p:nvSpPr>
        <p:spPr>
          <a:xfrm>
            <a:off x="1792223" y="353081"/>
            <a:ext cx="3069509" cy="707886"/>
          </a:xfrm>
          <a:prstGeom prst="rect">
            <a:avLst/>
          </a:prstGeom>
          <a:solidFill>
            <a:srgbClr val="FFFF00"/>
          </a:solidFill>
          <a:ln w="127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</a:rPr>
              <a:t>L’expression de l’hypothèse</a:t>
            </a:r>
            <a:br>
              <a:rPr lang="fr-FR" sz="2000" b="1" dirty="0">
                <a:solidFill>
                  <a:srgbClr val="FF0000"/>
                </a:solidFill>
              </a:rPr>
            </a:br>
            <a:r>
              <a:rPr lang="fr-FR" sz="2000" b="1" dirty="0">
                <a:solidFill>
                  <a:srgbClr val="FF0000"/>
                </a:solidFill>
              </a:rPr>
              <a:t>en grec ancien</a:t>
            </a:r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xmlns="" id="{7A19ED3E-8118-1FB0-CA26-FCE1C254232E}"/>
              </a:ext>
            </a:extLst>
          </p:cNvPr>
          <p:cNvCxnSpPr>
            <a:cxnSpLocks/>
            <a:stCxn id="20" idx="2"/>
            <a:endCxn id="19" idx="0"/>
          </p:cNvCxnSpPr>
          <p:nvPr/>
        </p:nvCxnSpPr>
        <p:spPr>
          <a:xfrm>
            <a:off x="5821630" y="667009"/>
            <a:ext cx="8298" cy="5796992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xmlns="" id="{49E195B3-3296-325F-4B69-40599270BD7A}"/>
              </a:ext>
            </a:extLst>
          </p:cNvPr>
          <p:cNvCxnSpPr>
            <a:cxnSpLocks/>
            <a:endCxn id="16" idx="3"/>
          </p:cNvCxnSpPr>
          <p:nvPr/>
        </p:nvCxnSpPr>
        <p:spPr>
          <a:xfrm flipH="1">
            <a:off x="878124" y="4137047"/>
            <a:ext cx="10435752" cy="52909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29D5F639-1254-AC3A-1F0E-87D6CD4EE5CE}"/>
              </a:ext>
            </a:extLst>
          </p:cNvPr>
          <p:cNvSpPr txBox="1"/>
          <p:nvPr/>
        </p:nvSpPr>
        <p:spPr>
          <a:xfrm>
            <a:off x="1395705" y="4196466"/>
            <a:ext cx="21775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i="1" dirty="0">
                <a:solidFill>
                  <a:srgbClr val="FF0000"/>
                </a:solidFill>
                <a:highlight>
                  <a:srgbClr val="FFFF00"/>
                </a:highlight>
              </a:rPr>
              <a:t>Situation dans le temps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93ED4D84-5955-98B5-374C-765AFDB70005}"/>
              </a:ext>
            </a:extLst>
          </p:cNvPr>
          <p:cNvSpPr txBox="1"/>
          <p:nvPr/>
        </p:nvSpPr>
        <p:spPr>
          <a:xfrm rot="16200000">
            <a:off x="4822783" y="1559047"/>
            <a:ext cx="15518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>
                <a:solidFill>
                  <a:srgbClr val="FF0000"/>
                </a:solidFill>
                <a:highlight>
                  <a:srgbClr val="FFFF00"/>
                </a:highlight>
              </a:rPr>
              <a:t>Degré de réalité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A6904F7F-8532-E34C-6B7C-139D93151B7F}"/>
              </a:ext>
            </a:extLst>
          </p:cNvPr>
          <p:cNvSpPr txBox="1"/>
          <p:nvPr/>
        </p:nvSpPr>
        <p:spPr>
          <a:xfrm>
            <a:off x="216853" y="4020679"/>
            <a:ext cx="661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FF0000"/>
                </a:solidFill>
              </a:rPr>
              <a:t>Passé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xmlns="" id="{2B3EC5FD-5BB8-5E3E-3263-703036875EB4}"/>
              </a:ext>
            </a:extLst>
          </p:cNvPr>
          <p:cNvSpPr txBox="1"/>
          <p:nvPr/>
        </p:nvSpPr>
        <p:spPr>
          <a:xfrm>
            <a:off x="11327119" y="3967770"/>
            <a:ext cx="644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FF0000"/>
                </a:solidFill>
              </a:rPr>
              <a:t>Futur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xmlns="" id="{695E72FB-3F9E-DD4E-60F7-0AD825439FF5}"/>
              </a:ext>
            </a:extLst>
          </p:cNvPr>
          <p:cNvSpPr txBox="1"/>
          <p:nvPr/>
        </p:nvSpPr>
        <p:spPr>
          <a:xfrm>
            <a:off x="5512373" y="6464001"/>
            <a:ext cx="6351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FF0000"/>
                </a:solidFill>
              </a:rPr>
              <a:t>Irréel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50826D64-7A86-E19F-5551-C4098DCF44CE}"/>
              </a:ext>
            </a:extLst>
          </p:cNvPr>
          <p:cNvSpPr txBox="1"/>
          <p:nvPr/>
        </p:nvSpPr>
        <p:spPr>
          <a:xfrm>
            <a:off x="5547260" y="328455"/>
            <a:ext cx="5487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FF0000"/>
                </a:solidFill>
              </a:rPr>
              <a:t>Réel</a:t>
            </a:r>
          </a:p>
        </p:txBody>
      </p:sp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xmlns="" id="{E3776279-996B-5D66-6792-C4028D6DEF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31684"/>
              </p:ext>
            </p:extLst>
          </p:nvPr>
        </p:nvGraphicFramePr>
        <p:xfrm>
          <a:off x="3885845" y="2707263"/>
          <a:ext cx="3673366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3366">
                  <a:extLst>
                    <a:ext uri="{9D8B030D-6E8A-4147-A177-3AD203B41FA5}">
                      <a16:colId xmlns:a16="http://schemas.microsoft.com/office/drawing/2014/main" xmlns="" val="256178216"/>
                    </a:ext>
                  </a:extLst>
                </a:gridCol>
              </a:tblGrid>
              <a:tr h="241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Fait répété ou habituel dans le présent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2100556"/>
                  </a:ext>
                </a:extLst>
              </a:tr>
              <a:tr h="241585"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 err="1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ἐάν</a:t>
                      </a: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(ou </a:t>
                      </a:r>
                      <a:r>
                        <a:rPr lang="fr-F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ἄν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fr-F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ἤν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Subjonctif 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présent ou aoriste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1553424"/>
                  </a:ext>
                </a:extLst>
              </a:tr>
              <a:tr h="241585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Indicatif</a:t>
                      </a:r>
                      <a:r>
                        <a:rPr lang="fr-FR" sz="1400" dirty="0"/>
                        <a:t> présent ou aoriste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026582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xmlns="" id="{6E6E2919-52A9-5C95-A99C-6DE8AB9BE1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354844"/>
              </p:ext>
            </p:extLst>
          </p:nvPr>
        </p:nvGraphicFramePr>
        <p:xfrm>
          <a:off x="6240426" y="199822"/>
          <a:ext cx="5846963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6963">
                  <a:extLst>
                    <a:ext uri="{9D8B030D-6E8A-4147-A177-3AD203B41FA5}">
                      <a16:colId xmlns:a16="http://schemas.microsoft.com/office/drawing/2014/main" xmlns="" val="256178216"/>
                    </a:ext>
                  </a:extLst>
                </a:gridCol>
              </a:tblGrid>
              <a:tr h="2150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Situation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2100556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Protase</a:t>
                      </a:r>
                      <a:r>
                        <a:rPr lang="fr-FR" sz="1400" dirty="0"/>
                        <a:t> (subordonnée) </a:t>
                      </a:r>
                      <a:r>
                        <a:rPr lang="fr-FR" sz="1400" i="1" dirty="0"/>
                        <a:t>(négation </a:t>
                      </a:r>
                      <a:r>
                        <a:rPr lang="fr-FR" sz="14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μή</a:t>
                      </a:r>
                      <a:r>
                        <a:rPr lang="fr-FR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1553424"/>
                  </a:ext>
                </a:extLst>
              </a:tr>
              <a:tr h="50436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Apodose</a:t>
                      </a:r>
                      <a:r>
                        <a:rPr lang="fr-FR" sz="1400" dirty="0"/>
                        <a:t> (principale) ou </a:t>
                      </a:r>
                      <a:r>
                        <a:rPr lang="fr-FR" sz="1400" b="1" dirty="0"/>
                        <a:t>indépendante</a:t>
                      </a:r>
                      <a:r>
                        <a:rPr lang="fr-FR" sz="1400" dirty="0"/>
                        <a:t> </a:t>
                      </a:r>
                      <a:r>
                        <a:rPr lang="fr-FR" sz="1400" i="1" dirty="0"/>
                        <a:t>(négation </a:t>
                      </a:r>
                      <a:r>
                        <a:rPr lang="fr-FR" sz="14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οὐ</a:t>
                      </a:r>
                      <a:r>
                        <a:rPr lang="fr-FR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sauf Participe, Optatif de souhait, Impératif, Subjonctif de défense, d’exhortation ou de délibération)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026582"/>
                  </a:ext>
                </a:extLst>
              </a:tr>
            </a:tbl>
          </a:graphicData>
        </a:graphic>
      </p:graphicFrame>
      <p:graphicFrame>
        <p:nvGraphicFramePr>
          <p:cNvPr id="10" name="Tableau 8">
            <a:extLst>
              <a:ext uri="{FF2B5EF4-FFF2-40B4-BE49-F238E27FC236}">
                <a16:creationId xmlns:a16="http://schemas.microsoft.com/office/drawing/2014/main" xmlns="" id="{E7940064-43D9-A38B-365B-A8299090CC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124290"/>
              </p:ext>
            </p:extLst>
          </p:nvPr>
        </p:nvGraphicFramePr>
        <p:xfrm>
          <a:off x="927740" y="1515006"/>
          <a:ext cx="4261581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1581">
                  <a:extLst>
                    <a:ext uri="{9D8B030D-6E8A-4147-A177-3AD203B41FA5}">
                      <a16:colId xmlns:a16="http://schemas.microsoft.com/office/drawing/2014/main" xmlns="" val="256178216"/>
                    </a:ext>
                  </a:extLst>
                </a:gridCol>
              </a:tblGrid>
              <a:tr h="2630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Simple hypothèse (fait déterminé) présente ou passée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2100556"/>
                  </a:ext>
                </a:extLst>
              </a:tr>
              <a:tr h="263048"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εἰ</a:t>
                      </a: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Indicatif 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(présent ou passé)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1553424"/>
                  </a:ext>
                </a:extLst>
              </a:tr>
              <a:tr h="263048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ym typeface="Symbol" panose="05050102010706020507" pitchFamily="18" charset="2"/>
                        </a:rPr>
                        <a:t>Indicatif</a:t>
                      </a:r>
                      <a:r>
                        <a:rPr lang="fr-FR" sz="1400" dirty="0">
                          <a:sym typeface="Symbol" panose="05050102010706020507" pitchFamily="18" charset="2"/>
                        </a:rPr>
                        <a:t> (présent ou passé) ou autre (Impératif…)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026582"/>
                  </a:ext>
                </a:extLst>
              </a:tr>
            </a:tbl>
          </a:graphicData>
        </a:graphic>
      </p:graphicFrame>
      <p:graphicFrame>
        <p:nvGraphicFramePr>
          <p:cNvPr id="12" name="Tableau 8">
            <a:extLst>
              <a:ext uri="{FF2B5EF4-FFF2-40B4-BE49-F238E27FC236}">
                <a16:creationId xmlns:a16="http://schemas.microsoft.com/office/drawing/2014/main" xmlns="" id="{3F511DE7-38A6-19C9-7FD6-89017A6E40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462785"/>
              </p:ext>
            </p:extLst>
          </p:nvPr>
        </p:nvGraphicFramePr>
        <p:xfrm>
          <a:off x="216853" y="2715878"/>
          <a:ext cx="3147255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7255">
                  <a:extLst>
                    <a:ext uri="{9D8B030D-6E8A-4147-A177-3AD203B41FA5}">
                      <a16:colId xmlns:a16="http://schemas.microsoft.com/office/drawing/2014/main" xmlns="" val="256178216"/>
                    </a:ext>
                  </a:extLst>
                </a:gridCol>
              </a:tblGrid>
              <a:tr h="2281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Fait répété dans le passé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2100556"/>
                  </a:ext>
                </a:extLst>
              </a:tr>
              <a:tr h="228177"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εἰ</a:t>
                      </a: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Optatif 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présent ou aoriste </a:t>
                      </a:r>
                      <a:r>
                        <a:rPr lang="fr-FR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(sans </a:t>
                      </a:r>
                      <a:r>
                        <a:rPr lang="fr-FR" sz="14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ἄν</a:t>
                      </a:r>
                      <a:r>
                        <a:rPr lang="fr-FR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1553424"/>
                  </a:ext>
                </a:extLst>
              </a:tr>
              <a:tr h="228177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Indicatif</a:t>
                      </a:r>
                      <a:r>
                        <a:rPr lang="fr-FR" sz="1400" dirty="0"/>
                        <a:t> imparfait ou aoriste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026582"/>
                  </a:ext>
                </a:extLst>
              </a:tr>
            </a:tbl>
          </a:graphicData>
        </a:graphic>
      </p:graphicFrame>
      <p:graphicFrame>
        <p:nvGraphicFramePr>
          <p:cNvPr id="14" name="Tableau 8">
            <a:extLst>
              <a:ext uri="{FF2B5EF4-FFF2-40B4-BE49-F238E27FC236}">
                <a16:creationId xmlns:a16="http://schemas.microsoft.com/office/drawing/2014/main" xmlns="" id="{DE07EC54-EC08-ECEB-D13B-ECEAF7023B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080601"/>
              </p:ext>
            </p:extLst>
          </p:nvPr>
        </p:nvGraphicFramePr>
        <p:xfrm>
          <a:off x="8462140" y="1519916"/>
          <a:ext cx="2691217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1217">
                  <a:extLst>
                    <a:ext uri="{9D8B030D-6E8A-4147-A177-3AD203B41FA5}">
                      <a16:colId xmlns:a16="http://schemas.microsoft.com/office/drawing/2014/main" xmlns="" val="256178216"/>
                    </a:ext>
                  </a:extLst>
                </a:gridCol>
              </a:tblGrid>
              <a:tr h="2653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Simple hypothèse 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2100556"/>
                  </a:ext>
                </a:extLst>
              </a:tr>
              <a:tr h="2653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εἰ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(ou </a:t>
                      </a:r>
                      <a:r>
                        <a:rPr lang="fr-F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ἄν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Indicatif 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futur,   ou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εἰ</a:t>
                      </a: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Optatif </a:t>
                      </a:r>
                      <a:r>
                        <a:rPr lang="fr-FR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(+ </a:t>
                      </a:r>
                      <a:r>
                        <a:rPr lang="fr-FR" sz="14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ἄν</a:t>
                      </a:r>
                      <a:r>
                        <a:rPr lang="fr-FR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d’atténuation)</a:t>
                      </a:r>
                      <a:endParaRPr lang="fr-FR" sz="14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1553424"/>
                  </a:ext>
                </a:extLst>
              </a:tr>
              <a:tr h="26536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Indicatif</a:t>
                      </a:r>
                      <a:r>
                        <a:rPr lang="fr-FR" sz="1400" dirty="0"/>
                        <a:t> futur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026582"/>
                  </a:ext>
                </a:extLst>
              </a:tr>
            </a:tbl>
          </a:graphicData>
        </a:graphic>
      </p:graphicFrame>
      <p:graphicFrame>
        <p:nvGraphicFramePr>
          <p:cNvPr id="21" name="Tableau 8">
            <a:extLst>
              <a:ext uri="{FF2B5EF4-FFF2-40B4-BE49-F238E27FC236}">
                <a16:creationId xmlns:a16="http://schemas.microsoft.com/office/drawing/2014/main" xmlns="" id="{E80A6E2C-756B-55B0-AFB5-CDBB2753B9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329454"/>
              </p:ext>
            </p:extLst>
          </p:nvPr>
        </p:nvGraphicFramePr>
        <p:xfrm>
          <a:off x="5113022" y="4265399"/>
          <a:ext cx="3098033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033">
                  <a:extLst>
                    <a:ext uri="{9D8B030D-6E8A-4147-A177-3AD203B41FA5}">
                      <a16:colId xmlns:a16="http://schemas.microsoft.com/office/drawing/2014/main" xmlns="" val="256178216"/>
                    </a:ext>
                  </a:extLst>
                </a:gridCol>
              </a:tblGrid>
              <a:tr h="2653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Potentiel (hypothèse pour l’avenir)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2100556"/>
                  </a:ext>
                </a:extLst>
              </a:tr>
              <a:tr h="265363"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εἰ</a:t>
                      </a: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Optatif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présent ou aoriste </a:t>
                      </a:r>
                      <a:r>
                        <a:rPr lang="fr-FR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(sans </a:t>
                      </a:r>
                      <a:r>
                        <a:rPr lang="fr-FR" sz="14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ἄν</a:t>
                      </a:r>
                      <a:r>
                        <a:rPr lang="fr-FR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1553424"/>
                  </a:ext>
                </a:extLst>
              </a:tr>
              <a:tr h="265363"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 err="1">
                          <a:solidFill>
                            <a:schemeClr val="dk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+mn-ea"/>
                          <a:cs typeface="+mn-cs"/>
                        </a:rPr>
                        <a:t>ἄν</a:t>
                      </a: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Optatif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présent ou aoriste 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026582"/>
                  </a:ext>
                </a:extLst>
              </a:tr>
            </a:tbl>
          </a:graphicData>
        </a:graphic>
      </p:graphicFrame>
      <p:graphicFrame>
        <p:nvGraphicFramePr>
          <p:cNvPr id="22" name="Tableau 8">
            <a:extLst>
              <a:ext uri="{FF2B5EF4-FFF2-40B4-BE49-F238E27FC236}">
                <a16:creationId xmlns:a16="http://schemas.microsoft.com/office/drawing/2014/main" xmlns="" id="{7E409794-B266-64C9-6BED-44E81193D9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293282"/>
              </p:ext>
            </p:extLst>
          </p:nvPr>
        </p:nvGraphicFramePr>
        <p:xfrm>
          <a:off x="4335517" y="5392308"/>
          <a:ext cx="3098033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033">
                  <a:extLst>
                    <a:ext uri="{9D8B030D-6E8A-4147-A177-3AD203B41FA5}">
                      <a16:colId xmlns:a16="http://schemas.microsoft.com/office/drawing/2014/main" xmlns="" val="256178216"/>
                    </a:ext>
                  </a:extLst>
                </a:gridCol>
              </a:tblGrid>
              <a:tr h="2653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Irréel du présent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2100556"/>
                  </a:ext>
                </a:extLst>
              </a:tr>
              <a:tr h="265363"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εἰ</a:t>
                      </a: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Indicatif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imparfait </a:t>
                      </a:r>
                      <a:r>
                        <a:rPr lang="fr-FR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(sans </a:t>
                      </a:r>
                      <a:r>
                        <a:rPr lang="fr-FR" sz="14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ἄν</a:t>
                      </a:r>
                      <a:r>
                        <a:rPr lang="fr-FR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1553424"/>
                  </a:ext>
                </a:extLst>
              </a:tr>
              <a:tr h="265363"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 err="1">
                          <a:solidFill>
                            <a:schemeClr val="dk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+mn-ea"/>
                          <a:cs typeface="+mn-cs"/>
                        </a:rPr>
                        <a:t>ἄν</a:t>
                      </a: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Indicatif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imparfait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026582"/>
                  </a:ext>
                </a:extLst>
              </a:tr>
            </a:tbl>
          </a:graphicData>
        </a:graphic>
      </p:graphicFrame>
      <p:graphicFrame>
        <p:nvGraphicFramePr>
          <p:cNvPr id="23" name="Tableau 8">
            <a:extLst>
              <a:ext uri="{FF2B5EF4-FFF2-40B4-BE49-F238E27FC236}">
                <a16:creationId xmlns:a16="http://schemas.microsoft.com/office/drawing/2014/main" xmlns="" id="{1D22CC36-BD99-F8C1-BF6F-54136C881C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120330"/>
              </p:ext>
            </p:extLst>
          </p:nvPr>
        </p:nvGraphicFramePr>
        <p:xfrm>
          <a:off x="322107" y="5392308"/>
          <a:ext cx="2508264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8264">
                  <a:extLst>
                    <a:ext uri="{9D8B030D-6E8A-4147-A177-3AD203B41FA5}">
                      <a16:colId xmlns:a16="http://schemas.microsoft.com/office/drawing/2014/main" xmlns="" val="256178216"/>
                    </a:ext>
                  </a:extLst>
                </a:gridCol>
              </a:tblGrid>
              <a:tr h="2653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Irréel du passé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2100556"/>
                  </a:ext>
                </a:extLst>
              </a:tr>
              <a:tr h="265363"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εἰ</a:t>
                      </a: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Indicatif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aoriste, imparfait ou plus-que-parfait </a:t>
                      </a:r>
                      <a:r>
                        <a:rPr lang="fr-FR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(sans </a:t>
                      </a:r>
                      <a:r>
                        <a:rPr lang="fr-FR" sz="14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ἄν</a:t>
                      </a:r>
                      <a:r>
                        <a:rPr lang="fr-FR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1553424"/>
                  </a:ext>
                </a:extLst>
              </a:tr>
              <a:tr h="265363"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 err="1">
                          <a:solidFill>
                            <a:schemeClr val="dk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+mn-ea"/>
                          <a:cs typeface="+mn-cs"/>
                        </a:rPr>
                        <a:t>ἄν</a:t>
                      </a: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Indicatif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aoriste, imparfait ou plus-que-parfait 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026582"/>
                  </a:ext>
                </a:extLst>
              </a:tr>
            </a:tbl>
          </a:graphicData>
        </a:graphic>
      </p:graphicFrame>
      <p:graphicFrame>
        <p:nvGraphicFramePr>
          <p:cNvPr id="27" name="Tableau 8">
            <a:extLst>
              <a:ext uri="{FF2B5EF4-FFF2-40B4-BE49-F238E27FC236}">
                <a16:creationId xmlns:a16="http://schemas.microsoft.com/office/drawing/2014/main" xmlns="" id="{278FA8D3-203A-C5F4-7AF3-979D956A8E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756560"/>
              </p:ext>
            </p:extLst>
          </p:nvPr>
        </p:nvGraphicFramePr>
        <p:xfrm>
          <a:off x="9369335" y="4663010"/>
          <a:ext cx="1742713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713">
                  <a:extLst>
                    <a:ext uri="{9D8B030D-6E8A-4147-A177-3AD203B41FA5}">
                      <a16:colId xmlns:a16="http://schemas.microsoft.com/office/drawing/2014/main" xmlns="" val="256178216"/>
                    </a:ext>
                  </a:extLst>
                </a:gridCol>
              </a:tblGrid>
              <a:tr h="2653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Attraction modale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2100556"/>
                  </a:ext>
                </a:extLst>
              </a:tr>
              <a:tr h="2653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Optatif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i="1" dirty="0"/>
                        <a:t>(sans </a:t>
                      </a:r>
                      <a:r>
                        <a:rPr lang="fr-FR" sz="14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ἄν</a:t>
                      </a:r>
                      <a:r>
                        <a:rPr lang="fr-FR" sz="1400" i="1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1553424"/>
                  </a:ext>
                </a:extLst>
              </a:tr>
              <a:tr h="265363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/>
                        <a:t>Optatif</a:t>
                      </a:r>
                      <a:r>
                        <a:rPr lang="fr-FR" sz="1400" dirty="0"/>
                        <a:t> </a:t>
                      </a:r>
                      <a:r>
                        <a:rPr lang="fr-FR" sz="1400" i="1" dirty="0"/>
                        <a:t>(sans </a:t>
                      </a:r>
                      <a:r>
                        <a:rPr lang="fr-FR" sz="14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ἄν</a:t>
                      </a:r>
                      <a:r>
                        <a:rPr lang="fr-FR" sz="1400" i="1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026582"/>
                  </a:ext>
                </a:extLst>
              </a:tr>
            </a:tbl>
          </a:graphicData>
        </a:graphic>
      </p:graphicFrame>
      <p:sp>
        <p:nvSpPr>
          <p:cNvPr id="28" name="Flèche : courbe vers la droite 27">
            <a:extLst>
              <a:ext uri="{FF2B5EF4-FFF2-40B4-BE49-F238E27FC236}">
                <a16:creationId xmlns:a16="http://schemas.microsoft.com/office/drawing/2014/main" xmlns="" id="{215A77E2-07EB-2719-FF4A-80C690252632}"/>
              </a:ext>
            </a:extLst>
          </p:cNvPr>
          <p:cNvSpPr/>
          <p:nvPr/>
        </p:nvSpPr>
        <p:spPr>
          <a:xfrm>
            <a:off x="9059594" y="5030508"/>
            <a:ext cx="256053" cy="33855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aphicFrame>
        <p:nvGraphicFramePr>
          <p:cNvPr id="30" name="Tableau 8">
            <a:extLst>
              <a:ext uri="{FF2B5EF4-FFF2-40B4-BE49-F238E27FC236}">
                <a16:creationId xmlns:a16="http://schemas.microsoft.com/office/drawing/2014/main" xmlns="" id="{AF7C941A-6197-47D7-54C8-F3FB1BAF37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789537"/>
              </p:ext>
            </p:extLst>
          </p:nvPr>
        </p:nvGraphicFramePr>
        <p:xfrm>
          <a:off x="8601567" y="5636952"/>
          <a:ext cx="3398416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8416">
                  <a:extLst>
                    <a:ext uri="{9D8B030D-6E8A-4147-A177-3AD203B41FA5}">
                      <a16:colId xmlns:a16="http://schemas.microsoft.com/office/drawing/2014/main" xmlns="" val="256178216"/>
                    </a:ext>
                  </a:extLst>
                </a:gridCol>
              </a:tblGrid>
              <a:tr h="2653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Optatif oblique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2100556"/>
                  </a:ext>
                </a:extLst>
              </a:tr>
              <a:tr h="2653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Optatif au lieu de l’Indicatif ou du Subjonctif</a:t>
                      </a:r>
                      <a:endParaRPr lang="fr-FR" sz="14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1553424"/>
                  </a:ext>
                </a:extLst>
              </a:tr>
              <a:tr h="265363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Temps secondaire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026582"/>
                  </a:ext>
                </a:extLst>
              </a:tr>
            </a:tbl>
          </a:graphicData>
        </a:graphic>
      </p:graphicFrame>
      <p:sp>
        <p:nvSpPr>
          <p:cNvPr id="31" name="Flèche : courbe vers la droite 30">
            <a:extLst>
              <a:ext uri="{FF2B5EF4-FFF2-40B4-BE49-F238E27FC236}">
                <a16:creationId xmlns:a16="http://schemas.microsoft.com/office/drawing/2014/main" xmlns="" id="{BA49FA08-FE83-68CC-FE0D-32039351EF55}"/>
              </a:ext>
            </a:extLst>
          </p:cNvPr>
          <p:cNvSpPr/>
          <p:nvPr/>
        </p:nvSpPr>
        <p:spPr>
          <a:xfrm flipV="1">
            <a:off x="8287450" y="6063174"/>
            <a:ext cx="314116" cy="35898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aphicFrame>
        <p:nvGraphicFramePr>
          <p:cNvPr id="39" name="Tableau 8">
            <a:extLst>
              <a:ext uri="{FF2B5EF4-FFF2-40B4-BE49-F238E27FC236}">
                <a16:creationId xmlns:a16="http://schemas.microsoft.com/office/drawing/2014/main" xmlns="" id="{D21C7A22-BBAC-C3B4-571A-5CFB5ABA66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117291"/>
              </p:ext>
            </p:extLst>
          </p:nvPr>
        </p:nvGraphicFramePr>
        <p:xfrm>
          <a:off x="7669142" y="3104555"/>
          <a:ext cx="3698386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8386">
                  <a:extLst>
                    <a:ext uri="{9D8B030D-6E8A-4147-A177-3AD203B41FA5}">
                      <a16:colId xmlns:a16="http://schemas.microsoft.com/office/drawing/2014/main" xmlns="" val="256178216"/>
                    </a:ext>
                  </a:extLst>
                </a:gridCol>
              </a:tblGrid>
              <a:tr h="20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Eventuel (supposition pour l’avenir)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2100556"/>
                  </a:ext>
                </a:extLst>
              </a:tr>
              <a:tr h="207276"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 err="1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ἐάν</a:t>
                      </a: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Subjonctif </a:t>
                      </a:r>
                      <a:r>
                        <a:rPr lang="fr-F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présent ou aoriste</a:t>
                      </a:r>
                      <a:endParaRPr lang="fr-FR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1553424"/>
                  </a:ext>
                </a:extLst>
              </a:tr>
              <a:tr h="207276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Indicatif</a:t>
                      </a:r>
                      <a:r>
                        <a:rPr lang="fr-FR" sz="1400" dirty="0"/>
                        <a:t> futur ou autre mode exprimant le futur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026582"/>
                  </a:ext>
                </a:extLst>
              </a:tr>
            </a:tbl>
          </a:graphicData>
        </a:graphic>
      </p:graphicFrame>
      <p:sp>
        <p:nvSpPr>
          <p:cNvPr id="40" name="Rectangle : coins arrondis 39">
            <a:extLst>
              <a:ext uri="{FF2B5EF4-FFF2-40B4-BE49-F238E27FC236}">
                <a16:creationId xmlns:a16="http://schemas.microsoft.com/office/drawing/2014/main" xmlns="" id="{0CDA91CB-30AE-3F4B-3FCE-A99EB6A8733C}"/>
              </a:ext>
            </a:extLst>
          </p:cNvPr>
          <p:cNvSpPr/>
          <p:nvPr/>
        </p:nvSpPr>
        <p:spPr>
          <a:xfrm>
            <a:off x="6154892" y="120900"/>
            <a:ext cx="5992376" cy="127180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514E61E3-7644-5C42-8E69-ABF9DA607848}"/>
              </a:ext>
            </a:extLst>
          </p:cNvPr>
          <p:cNvSpPr txBox="1"/>
          <p:nvPr/>
        </p:nvSpPr>
        <p:spPr>
          <a:xfrm>
            <a:off x="5357481" y="3810477"/>
            <a:ext cx="825547" cy="338554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FF0000"/>
                </a:solidFill>
              </a:rPr>
              <a:t>Présent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16853" y="436176"/>
            <a:ext cx="1243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Laurent CAILLOT</a:t>
            </a:r>
          </a:p>
          <a:p>
            <a:r>
              <a:rPr lang="fr-FR" sz="1200" dirty="0" smtClean="0"/>
              <a:t>4 décembre2023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2646963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255</Words>
  <Application>Microsoft Office PowerPoint</Application>
  <PresentationFormat>Personnalisé</PresentationFormat>
  <Paragraphs>44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Ministeres Sociaux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CAILLOT, Laurent (IGAS/INSPECTANTS)</dc:creator>
  <cp:lastModifiedBy>Laurent CAILLOT</cp:lastModifiedBy>
  <cp:revision>49</cp:revision>
  <dcterms:created xsi:type="dcterms:W3CDTF">2023-11-28T08:14:47Z</dcterms:created>
  <dcterms:modified xsi:type="dcterms:W3CDTF">2024-07-16T22:16:54Z</dcterms:modified>
</cp:coreProperties>
</file>